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278" r:id="rId17"/>
    <p:sldId id="279" r:id="rId18"/>
    <p:sldId id="269" r:id="rId19"/>
    <p:sldId id="270" r:id="rId20"/>
    <p:sldId id="271" r:id="rId21"/>
    <p:sldId id="280" r:id="rId22"/>
    <p:sldId id="281" r:id="rId23"/>
    <p:sldId id="272" r:id="rId24"/>
    <p:sldId id="274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92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67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5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184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29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748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3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395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095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612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673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7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build/x64-software-conventions?view=msvc-170" TargetMode="External"/><Relationship Id="rId2" Type="http://schemas.openxmlformats.org/officeDocument/2006/relationships/hyperlink" Target="http://www.algorytm.org/przetwarzanie-obrazow/filtrowanie-obrazo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elixcloutier.com/x86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Filtr górnoprzepustowy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Rafał Klinowski</a:t>
            </a:r>
          </a:p>
          <a:p>
            <a:r>
              <a:rPr lang="pl-PL" dirty="0" smtClean="0"/>
              <a:t>Informatyka, semestr 5, grupa 5, sekcja 1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439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Implementacja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381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798022" y="681643"/>
            <a:ext cx="10631978" cy="52448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Implementacja oparta o dwie funkcje: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 Funkcja </a:t>
            </a:r>
            <a:r>
              <a:rPr lang="pl-PL" dirty="0" err="1" smtClean="0"/>
              <a:t>CalculateNewPixelValue</a:t>
            </a:r>
            <a:r>
              <a:rPr lang="pl-PL" dirty="0" smtClean="0"/>
              <a:t>, przyjmująca fragment obrazu 3x3 (reprezentujący wartości R, G lub B pikseli na danym obszarze) i zwracająca nową wartość piksela po nałożeniu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 Funkcja </a:t>
            </a:r>
            <a:r>
              <a:rPr lang="pl-PL" dirty="0" err="1" smtClean="0"/>
              <a:t>ApplyFilterToImageFragmentCpp</a:t>
            </a:r>
            <a:r>
              <a:rPr lang="pl-PL" dirty="0" smtClean="0"/>
              <a:t>, przyjmująca m.in. bitmapę wejściową i zwracająca bitmapę po nałożeniu filtra.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 Dodatkowe potrzebne zmienne: tablica masek (3x3), suma masek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Algorytm omija piksele, które nie mają dokładnie ośmiu sąsiadów (czyli piksele na krawędziach obrazu)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Tablica wejściowa zawiera pojedyncze wartości kolorów pikseli w następującej kolejności:</a:t>
            </a:r>
          </a:p>
          <a:p>
            <a:pPr marL="0" indent="0" algn="ctr">
              <a:buNone/>
            </a:pPr>
            <a:r>
              <a:rPr lang="pl-PL" dirty="0" smtClean="0"/>
              <a:t>(R, G, B), (R, G, B), …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853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19212"/>
            <a:ext cx="7486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Wykorzystane instrukcje wektorowe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334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Główne instrukcje wektorowe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b="1" dirty="0" err="1" smtClean="0"/>
              <a:t>pmaddwd</a:t>
            </a:r>
            <a:r>
              <a:rPr lang="pl-PL" b="1" dirty="0" smtClean="0"/>
              <a:t> </a:t>
            </a:r>
            <a:r>
              <a:rPr lang="pl-PL" dirty="0" smtClean="0"/>
              <a:t>– instrukcja wykorzystana przy obliczaniu nowej wartości piksela; mnoży poszczególne 16-bitowe elementy dwóch wektorów, sumuje pomnożone wartości parami, i zapisuje 32-bitowe sumy</a:t>
            </a:r>
            <a:br>
              <a:rPr lang="pl-PL" dirty="0" smtClean="0"/>
            </a:br>
            <a:r>
              <a:rPr lang="pl-PL" dirty="0" smtClean="0"/>
              <a:t>w przypadku projektu używamy jej, by szybko przemnożyć fragment obrazu przez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 </a:t>
            </a:r>
            <a:r>
              <a:rPr lang="pl-PL" b="1" dirty="0" err="1" smtClean="0"/>
              <a:t>phaddd</a:t>
            </a:r>
            <a:r>
              <a:rPr lang="pl-PL" dirty="0" smtClean="0"/>
              <a:t> – instrukcja wykorzystana przy obliczaniu nowej wartości piksela; sumuje elementy wektora parami i zapisuje sumy</a:t>
            </a:r>
            <a:br>
              <a:rPr lang="pl-PL" dirty="0" smtClean="0"/>
            </a:br>
            <a:r>
              <a:rPr lang="pl-PL" dirty="0" smtClean="0"/>
              <a:t>w przypadku projektu używamy jej dwukrotnie, by zsumować przemnożone wyżej wartości do jednej liczby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111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 smtClean="0"/>
              <a:t>pmaddwd</a:t>
            </a:r>
            <a:r>
              <a:rPr lang="pl-PL" b="1" dirty="0" smtClean="0"/>
              <a:t> – przykład użycia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92D050"/>
                </a:solidFill>
              </a:rPr>
              <a:t>; xmm3_16 = { 0, -1, 0, -1, 5, -1, 0, -1 }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; xmm4_16 </a:t>
            </a:r>
            <a:r>
              <a:rPr lang="pl-PL" dirty="0">
                <a:solidFill>
                  <a:srgbClr val="92D050"/>
                </a:solidFill>
              </a:rPr>
              <a:t>= { </a:t>
            </a:r>
            <a:r>
              <a:rPr lang="pl-PL" dirty="0" smtClean="0">
                <a:solidFill>
                  <a:srgbClr val="92D050"/>
                </a:solidFill>
              </a:rPr>
              <a:t>57, 57, 62, 57, 57, 62, 60, 60 }</a:t>
            </a:r>
          </a:p>
          <a:p>
            <a:r>
              <a:rPr lang="pl-PL" b="1" dirty="0" err="1" smtClean="0">
                <a:solidFill>
                  <a:srgbClr val="0070C0"/>
                </a:solidFill>
              </a:rPr>
              <a:t>pmaddwd</a:t>
            </a:r>
            <a:r>
              <a:rPr lang="pl-PL" b="1" dirty="0" smtClean="0"/>
              <a:t> xmm3, xmm4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; xmm3_32 = { -57, -57, 223, -60 }</a:t>
            </a:r>
            <a:endParaRPr lang="pl-PL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 smtClean="0"/>
              <a:t>phaddd</a:t>
            </a:r>
            <a:r>
              <a:rPr lang="pl-PL" b="1" dirty="0" smtClean="0"/>
              <a:t> – przykład użycia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rgbClr val="92D050"/>
                </a:solidFill>
              </a:rPr>
              <a:t>; xmm3_32 = { -57, -57, 223, -60 </a:t>
            </a:r>
            <a:r>
              <a:rPr lang="pl-PL" dirty="0" smtClean="0">
                <a:solidFill>
                  <a:srgbClr val="92D050"/>
                </a:solidFill>
              </a:rPr>
              <a:t>}</a:t>
            </a:r>
            <a:endParaRPr lang="pl-PL" dirty="0">
              <a:solidFill>
                <a:srgbClr val="92D050"/>
              </a:solidFill>
            </a:endParaRPr>
          </a:p>
          <a:p>
            <a:r>
              <a:rPr lang="pl-PL" b="1" dirty="0" err="1" smtClean="0">
                <a:solidFill>
                  <a:srgbClr val="0070C0"/>
                </a:solidFill>
              </a:rPr>
              <a:t>phaddd</a:t>
            </a:r>
            <a:r>
              <a:rPr lang="pl-PL" b="1" dirty="0" smtClean="0"/>
              <a:t> xmm3, xmm3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; </a:t>
            </a:r>
            <a:r>
              <a:rPr lang="pl-PL" dirty="0">
                <a:solidFill>
                  <a:srgbClr val="92D050"/>
                </a:solidFill>
              </a:rPr>
              <a:t>xmm3_32 = { </a:t>
            </a:r>
            <a:r>
              <a:rPr lang="pl-PL" dirty="0" smtClean="0">
                <a:solidFill>
                  <a:srgbClr val="92D050"/>
                </a:solidFill>
              </a:rPr>
              <a:t>-114, 163, -114, 163 }</a:t>
            </a:r>
          </a:p>
          <a:p>
            <a:r>
              <a:rPr lang="pl-PL" b="1" dirty="0" err="1" smtClean="0">
                <a:solidFill>
                  <a:srgbClr val="0070C0"/>
                </a:solidFill>
              </a:rPr>
              <a:t>phaddd</a:t>
            </a:r>
            <a:r>
              <a:rPr lang="pl-PL" b="1" dirty="0" smtClean="0"/>
              <a:t> xmm3, xmm3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; </a:t>
            </a:r>
            <a:r>
              <a:rPr lang="pl-PL" dirty="0">
                <a:solidFill>
                  <a:srgbClr val="92D050"/>
                </a:solidFill>
              </a:rPr>
              <a:t>xmm3_32 = { </a:t>
            </a:r>
            <a:r>
              <a:rPr lang="pl-PL" dirty="0" smtClean="0">
                <a:solidFill>
                  <a:srgbClr val="92D050"/>
                </a:solidFill>
              </a:rPr>
              <a:t>49, </a:t>
            </a:r>
            <a:r>
              <a:rPr lang="pl-PL" dirty="0">
                <a:solidFill>
                  <a:srgbClr val="92D050"/>
                </a:solidFill>
              </a:rPr>
              <a:t>49</a:t>
            </a:r>
            <a:r>
              <a:rPr lang="pl-PL" dirty="0" smtClean="0">
                <a:solidFill>
                  <a:srgbClr val="92D050"/>
                </a:solidFill>
              </a:rPr>
              <a:t>, 49, </a:t>
            </a:r>
            <a:r>
              <a:rPr lang="pl-PL" dirty="0">
                <a:solidFill>
                  <a:srgbClr val="92D050"/>
                </a:solidFill>
              </a:rPr>
              <a:t>49</a:t>
            </a:r>
            <a:r>
              <a:rPr lang="pl-PL" dirty="0" smtClean="0">
                <a:solidFill>
                  <a:srgbClr val="92D050"/>
                </a:solidFill>
              </a:rPr>
              <a:t> </a:t>
            </a:r>
            <a:r>
              <a:rPr lang="pl-PL" dirty="0">
                <a:solidFill>
                  <a:srgbClr val="92D050"/>
                </a:solidFill>
              </a:rPr>
              <a:t>}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710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Dodatkowe instrukcje wektorowe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Przenoszenia</a:t>
            </a:r>
            <a:r>
              <a:rPr lang="pl-PL" dirty="0" smtClean="0"/>
              <a:t>: MOVQ, PMOVSXBW, PMOVZXBW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Inne</a:t>
            </a:r>
            <a:r>
              <a:rPr lang="pl-PL" dirty="0" smtClean="0"/>
              <a:t>: PXOR, MAXPD, MINPD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026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Porównanie czasowe – C++ kontra ASM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255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34" y="191005"/>
            <a:ext cx="7157324" cy="429805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14" y="5018435"/>
            <a:ext cx="1916963" cy="6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Opis problemu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930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0" y="473825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512 x 512 x 3 = 786 </a:t>
            </a:r>
            <a:r>
              <a:rPr lang="pl-PL" sz="1600" dirty="0" smtClean="0"/>
              <a:t>432 elementów w tablicy wejściowej!</a:t>
            </a:r>
            <a:endParaRPr lang="pl-PL" sz="16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27" y="258340"/>
            <a:ext cx="7120745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0" y="473825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1000 </a:t>
            </a:r>
            <a:r>
              <a:rPr lang="pl-PL" sz="1600" dirty="0"/>
              <a:t>x </a:t>
            </a:r>
            <a:r>
              <a:rPr lang="pl-PL" sz="1600" dirty="0" smtClean="0"/>
              <a:t>1250 </a:t>
            </a:r>
            <a:r>
              <a:rPr lang="pl-PL" sz="1600" dirty="0"/>
              <a:t>x 3 = </a:t>
            </a:r>
            <a:r>
              <a:rPr lang="pl-PL" sz="1600" dirty="0" smtClean="0"/>
              <a:t>3 750</a:t>
            </a:r>
            <a:r>
              <a:rPr lang="pl-PL" sz="1600" dirty="0"/>
              <a:t> </a:t>
            </a:r>
            <a:r>
              <a:rPr lang="pl-PL" sz="1600" dirty="0" smtClean="0"/>
              <a:t>000 elementów w tablicy wejściowej!</a:t>
            </a:r>
            <a:endParaRPr lang="pl-PL" sz="16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27" y="274965"/>
            <a:ext cx="7120745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4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0" y="473825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4595 </a:t>
            </a:r>
            <a:r>
              <a:rPr lang="pl-PL" sz="1600" dirty="0"/>
              <a:t>x </a:t>
            </a:r>
            <a:r>
              <a:rPr lang="pl-PL" sz="1600" dirty="0" smtClean="0"/>
              <a:t>2335 </a:t>
            </a:r>
            <a:r>
              <a:rPr lang="pl-PL" sz="1600" dirty="0"/>
              <a:t>x 3 = </a:t>
            </a:r>
            <a:r>
              <a:rPr lang="pl-PL" sz="1600" dirty="0" smtClean="0"/>
              <a:t>32 187 975 elementów w tablicy wejściowej!</a:t>
            </a:r>
            <a:endParaRPr lang="pl-PL" sz="16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27" y="250027"/>
            <a:ext cx="7120745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7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Wnioski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609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798022" y="681643"/>
            <a:ext cx="10631978" cy="52448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Algorytm w ASM jest dużo bardziej optymalny niż wersja w C++ - dla jednego </a:t>
            </a:r>
            <a:r>
              <a:rPr lang="pl-PL" dirty="0" err="1" smtClean="0"/>
              <a:t>wątka</a:t>
            </a:r>
            <a:r>
              <a:rPr lang="pl-PL" dirty="0" smtClean="0"/>
              <a:t>, średnio nawet </a:t>
            </a:r>
            <a:r>
              <a:rPr lang="pl-PL" dirty="0" smtClean="0"/>
              <a:t>3 </a:t>
            </a:r>
            <a:r>
              <a:rPr lang="pl-PL" dirty="0" smtClean="0"/>
              <a:t>razy szybszy dla tych samych danych wejściowych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Ponadto, algorytm w ASM jest </a:t>
            </a:r>
            <a:r>
              <a:rPr lang="pl-PL" dirty="0" smtClean="0"/>
              <a:t>dobrze </a:t>
            </a:r>
            <a:r>
              <a:rPr lang="pl-PL" dirty="0" smtClean="0"/>
              <a:t>przystosowany do pracy na wielu wątkach – w przypadku ilości wątków większej niż 1, wersja w ASM jest znacznie lepsza niż dla jednego </a:t>
            </a:r>
            <a:r>
              <a:rPr lang="pl-PL" dirty="0" err="1" smtClean="0"/>
              <a:t>wątka</a:t>
            </a:r>
            <a:r>
              <a:rPr lang="pl-PL" dirty="0" smtClean="0"/>
              <a:t> (nawet 2 razy szybsza); </a:t>
            </a:r>
            <a:r>
              <a:rPr lang="pl-PL" dirty="0" smtClean="0"/>
              <a:t>jest to prawdziwe nawet dla np. 10 wątków, a więc ilości większej niż ilość rdzeni w używanym do testów procesorze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Gorsze </a:t>
            </a:r>
            <a:r>
              <a:rPr lang="pl-PL" dirty="0" smtClean="0"/>
              <a:t>czasy </a:t>
            </a:r>
            <a:r>
              <a:rPr lang="pl-PL" dirty="0" smtClean="0"/>
              <a:t>dla </a:t>
            </a:r>
            <a:r>
              <a:rPr lang="pl-PL" dirty="0" smtClean="0"/>
              <a:t>C++ mogą wynikać m.in. z mniej optymalnych metod dostępu do danych, tworzenia </a:t>
            </a:r>
            <a:r>
              <a:rPr lang="pl-PL" dirty="0" smtClean="0"/>
              <a:t>tablic</a:t>
            </a:r>
            <a:r>
              <a:rPr lang="pl-PL" dirty="0"/>
              <a:t> </a:t>
            </a:r>
            <a:r>
              <a:rPr lang="pl-PL" dirty="0" smtClean="0"/>
              <a:t>lub instrukcji warunkowych</a:t>
            </a:r>
            <a:endParaRPr lang="pl-P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 Ponadto, lepsze czasy w ASM mogą wynikać z zastosowanych instrukcji wektorowych, które znacząco przyspieszają niektóre obliczenia (na przykład obliczanie nowej wartości piksela)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491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Źródła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Wybór i </a:t>
            </a:r>
            <a:r>
              <a:rPr lang="pl-PL" dirty="0"/>
              <a:t>opis algorytmu: </a:t>
            </a:r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www.algorytm.org/przetwarzanie-obrazow/filtrowanie-obrazow.html</a:t>
            </a:r>
            <a:endParaRPr lang="pl-P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MASM x64: 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docs.microsoft.com/en-us/cpp/build/x64-software-conventions?view=msvc-170</a:t>
            </a:r>
            <a:endParaRPr lang="pl-P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instrukcji SIMD: </a:t>
            </a:r>
            <a:r>
              <a:rPr lang="pl-PL" dirty="0">
                <a:hlinkClick r:id="rId4"/>
              </a:rPr>
              <a:t>https://www.felixcloutier.com/x86/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586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Filtry górnoprzepustowe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</p:spPr>
            <p:txBody>
              <a:bodyPr/>
              <a:lstStyle/>
              <a:p>
                <a:r>
                  <a:rPr lang="pl-PL" dirty="0" smtClean="0"/>
                  <a:t>Filtry te tłumią niskoczęstotliwościowe </a:t>
                </a:r>
                <a:r>
                  <a:rPr lang="pl-PL" dirty="0"/>
                  <a:t>elementy obrazu, wzmacniają natomiast elementy o wysokich częstotliwościach (szczegóły). Wynikiem działania tego typu filtrów jest podkreślenie, uwypuklenie elementów obrazu o dużej częstotliwości poprzez zwiększenie ich jasności, koloru itp. Dla obrazu jako całości efektem jest zazwyczaj zwiększenie kontrastu poprzez podkreślenie ostrych krawędzi obiektów</a:t>
                </a:r>
                <a:r>
                  <a:rPr lang="pl-PL" dirty="0" smtClean="0"/>
                  <a:t>.</a:t>
                </a:r>
              </a:p>
              <a:p>
                <a:r>
                  <a:rPr lang="pl-PL" dirty="0" smtClean="0"/>
                  <a:t>W projekcie zastosowany został filtr górnoprzepustowy „HP1” o następującej masce: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  <a:blipFill>
                <a:blip r:embed="rId2"/>
                <a:stretch>
                  <a:fillRect l="-606" t="-15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Działanie filtrów od strony technicznej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Działanie filtrów obrazu jest następujące: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Wybierz piksel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Znajdź wszystkich jego sąsiadów, zapisz wartości pikseli do tablicy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Oblicz nową wartość wybranego piksela, mnożąc poszczególne wartości pikseli z tablicy przez odpowiadające im maski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Upewnij się, że nowa wartość jest z zakresu &lt;0; 255&gt;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Podziel nową wartość przez sumę masek (jeśli różna od zera), by zapobiec zmianie jasności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smtClean="0"/>
              <a:t>Powtórz dla wartości koloru R, G i B danego piksela, następnie wybierz następny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3111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/>
              <p:cNvSpPr txBox="1"/>
              <p:nvPr/>
            </p:nvSpPr>
            <p:spPr>
              <a:xfrm>
                <a:off x="1467195" y="2481348"/>
                <a:ext cx="2136483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2" name="pole tekstow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95" y="2481348"/>
                <a:ext cx="2136483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blipFill>
                <a:blip r:embed="rId3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3821686" y="2481346"/>
                <a:ext cx="2136483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86" y="2481346"/>
                <a:ext cx="213648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5958169" y="2709134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69" y="2709134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12195" r="-121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6251967" y="2709134"/>
                <a:ext cx="4673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22∗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+1∗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+15∗5+7∗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pl-P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967" y="2709134"/>
                <a:ext cx="4673652" cy="276999"/>
              </a:xfrm>
              <a:prstGeom prst="rect">
                <a:avLst/>
              </a:prstGeom>
              <a:blipFill>
                <a:blip r:embed="rId6"/>
                <a:stretch>
                  <a:fillRect l="-783" r="-914" b="-652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/>
          <p:cNvSpPr txBox="1"/>
          <p:nvPr/>
        </p:nvSpPr>
        <p:spPr>
          <a:xfrm>
            <a:off x="-14400" y="382385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/>
              <a:t>Nowa wartość piksela: </a:t>
            </a:r>
            <a:r>
              <a:rPr lang="pl-PL" sz="2000" dirty="0" smtClean="0">
                <a:solidFill>
                  <a:srgbClr val="FF0000"/>
                </a:solidFill>
              </a:rPr>
              <a:t>45</a:t>
            </a:r>
            <a:endParaRPr lang="pl-PL" sz="2000" dirty="0">
              <a:solidFill>
                <a:srgbClr val="FF0000"/>
              </a:solidFill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1039145" y="1668548"/>
            <a:ext cx="299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Wybrany piksel i jego sąsiedzi</a:t>
            </a:r>
            <a:endParaRPr lang="pl-PL" sz="1600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4287254" y="1668548"/>
            <a:ext cx="120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 smtClean="0"/>
              <a:t>Maski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47971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Przykłady działania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81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 smtClean="0"/>
              <a:t>Przed</a:t>
            </a:r>
            <a:endParaRPr lang="pl-PL" sz="2800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1836738"/>
            <a:ext cx="4124325" cy="4124325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 smtClean="0"/>
              <a:t>po</a:t>
            </a:r>
            <a:endParaRPr lang="pl-PL" sz="2800" dirty="0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8" y="1836738"/>
            <a:ext cx="4124325" cy="4124325"/>
          </a:xfrm>
        </p:spPr>
      </p:pic>
    </p:spTree>
    <p:extLst>
      <p:ext uri="{BB962C8B-B14F-4D97-AF65-F5344CB8AC3E}">
        <p14:creationId xmlns:p14="http://schemas.microsoft.com/office/powerpoint/2010/main" val="65664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 smtClean="0"/>
              <a:t>Przed</a:t>
            </a:r>
            <a:endParaRPr lang="pl-PL" sz="2800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3" y="1836738"/>
            <a:ext cx="4811712" cy="4124325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 smtClean="0"/>
              <a:t>po</a:t>
            </a:r>
            <a:endParaRPr lang="pl-PL" sz="2800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44" y="1836738"/>
            <a:ext cx="4811712" cy="4124325"/>
          </a:xfrm>
        </p:spPr>
      </p:pic>
    </p:spTree>
    <p:extLst>
      <p:ext uri="{BB962C8B-B14F-4D97-AF65-F5344CB8AC3E}">
        <p14:creationId xmlns:p14="http://schemas.microsoft.com/office/powerpoint/2010/main" val="384226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 smtClean="0"/>
              <a:t>Przed</a:t>
            </a:r>
            <a:endParaRPr lang="pl-PL" sz="2800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89" y="1836738"/>
            <a:ext cx="3299460" cy="4124325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 smtClean="0"/>
              <a:t>po</a:t>
            </a:r>
            <a:endParaRPr lang="pl-PL" sz="2800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070" y="1836738"/>
            <a:ext cx="3299460" cy="4124325"/>
          </a:xfrm>
        </p:spPr>
      </p:pic>
    </p:spTree>
    <p:extLst>
      <p:ext uri="{BB962C8B-B14F-4D97-AF65-F5344CB8AC3E}">
        <p14:creationId xmlns:p14="http://schemas.microsoft.com/office/powerpoint/2010/main" val="17663591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1282</TotalTime>
  <Words>678</Words>
  <Application>Microsoft Office PowerPoint</Application>
  <PresentationFormat>Panoramiczny</PresentationFormat>
  <Paragraphs>70</Paragraphs>
  <Slides>25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Retrospekcja</vt:lpstr>
      <vt:lpstr>Filtr górnoprzepustowy</vt:lpstr>
      <vt:lpstr>Opis problemu</vt:lpstr>
      <vt:lpstr>Filtry górnoprzepustowe</vt:lpstr>
      <vt:lpstr>Działanie filtrów od strony technicznej</vt:lpstr>
      <vt:lpstr>Prezentacja programu PowerPoint</vt:lpstr>
      <vt:lpstr>Przykłady działania</vt:lpstr>
      <vt:lpstr>Prezentacja programu PowerPoint</vt:lpstr>
      <vt:lpstr>Prezentacja programu PowerPoint</vt:lpstr>
      <vt:lpstr>Prezentacja programu PowerPoint</vt:lpstr>
      <vt:lpstr>Implementacja</vt:lpstr>
      <vt:lpstr>Prezentacja programu PowerPoint</vt:lpstr>
      <vt:lpstr>Prezentacja programu PowerPoint</vt:lpstr>
      <vt:lpstr>Wykorzystane instrukcje wektorowe</vt:lpstr>
      <vt:lpstr>Główne instrukcje wektorowe</vt:lpstr>
      <vt:lpstr>pmaddwd – przykład użycia</vt:lpstr>
      <vt:lpstr>phaddd – przykład użycia</vt:lpstr>
      <vt:lpstr>Dodatkowe instrukcje wektorowe</vt:lpstr>
      <vt:lpstr>Porównanie czasowe – C++ kontra ASM</vt:lpstr>
      <vt:lpstr>Prezentacja programu PowerPoint</vt:lpstr>
      <vt:lpstr>Prezentacja programu PowerPoint</vt:lpstr>
      <vt:lpstr>Prezentacja programu PowerPoint</vt:lpstr>
      <vt:lpstr>Prezentacja programu PowerPoint</vt:lpstr>
      <vt:lpstr>Wnioski</vt:lpstr>
      <vt:lpstr>Prezentacja programu PowerPoint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 górnoprzepustowy</dc:title>
  <dc:creator>Rafał Klinowski</dc:creator>
  <cp:lastModifiedBy>Rafał Klinowski</cp:lastModifiedBy>
  <cp:revision>72</cp:revision>
  <dcterms:created xsi:type="dcterms:W3CDTF">2021-12-17T22:07:48Z</dcterms:created>
  <dcterms:modified xsi:type="dcterms:W3CDTF">2022-01-15T14:05:56Z</dcterms:modified>
</cp:coreProperties>
</file>